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91" r:id="rId5"/>
    <p:sldId id="259" r:id="rId6"/>
    <p:sldId id="263" r:id="rId7"/>
    <p:sldId id="264" r:id="rId8"/>
    <p:sldId id="292" r:id="rId9"/>
    <p:sldId id="297" r:id="rId10"/>
    <p:sldId id="268" r:id="rId11"/>
    <p:sldId id="293" r:id="rId12"/>
    <p:sldId id="265" r:id="rId13"/>
    <p:sldId id="294" r:id="rId14"/>
    <p:sldId id="266" r:id="rId15"/>
    <p:sldId id="295" r:id="rId16"/>
    <p:sldId id="267" r:id="rId17"/>
    <p:sldId id="296" r:id="rId18"/>
    <p:sldId id="269" r:id="rId19"/>
    <p:sldId id="270" r:id="rId20"/>
    <p:sldId id="298" r:id="rId21"/>
    <p:sldId id="271" r:id="rId22"/>
    <p:sldId id="299" r:id="rId23"/>
    <p:sldId id="272" r:id="rId24"/>
    <p:sldId id="300" r:id="rId25"/>
    <p:sldId id="273" r:id="rId26"/>
    <p:sldId id="274" r:id="rId27"/>
    <p:sldId id="309" r:id="rId28"/>
    <p:sldId id="275" r:id="rId29"/>
    <p:sldId id="276" r:id="rId30"/>
    <p:sldId id="302" r:id="rId31"/>
    <p:sldId id="277" r:id="rId32"/>
    <p:sldId id="308" r:id="rId33"/>
    <p:sldId id="278" r:id="rId34"/>
    <p:sldId id="279" r:id="rId35"/>
    <p:sldId id="301" r:id="rId36"/>
    <p:sldId id="280" r:id="rId37"/>
    <p:sldId id="303" r:id="rId38"/>
    <p:sldId id="281" r:id="rId39"/>
    <p:sldId id="282" r:id="rId40"/>
    <p:sldId id="304" r:id="rId41"/>
    <p:sldId id="283" r:id="rId42"/>
    <p:sldId id="284" r:id="rId43"/>
    <p:sldId id="305" r:id="rId44"/>
    <p:sldId id="306" r:id="rId45"/>
    <p:sldId id="285" r:id="rId46"/>
    <p:sldId id="286" r:id="rId47"/>
    <p:sldId id="307" r:id="rId48"/>
    <p:sldId id="287" r:id="rId49"/>
    <p:sldId id="288" r:id="rId50"/>
    <p:sldId id="29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goryyoung/m-r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immybogard.com/" TargetMode="External"/><Relationship Id="rId4" Type="http://schemas.openxmlformats.org/officeDocument/2006/relationships/hyperlink" Target="https://martinfowler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6D90-52C4-4888-8319-F63E3F1A0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TO CQRS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01E9E-D64C-4D97-BC08-320866FF53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/>
              <a:t>to approach </a:t>
            </a:r>
            <a:r>
              <a:rPr lang="en-US" dirty="0"/>
              <a:t>CQRS and (mostly) survive</a:t>
            </a:r>
          </a:p>
        </p:txBody>
      </p:sp>
    </p:spTree>
    <p:extLst>
      <p:ext uri="{BB962C8B-B14F-4D97-AF65-F5344CB8AC3E}">
        <p14:creationId xmlns:p14="http://schemas.microsoft.com/office/powerpoint/2010/main" val="202193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and, game&#10;&#10;Description automatically generated">
            <a:extLst>
              <a:ext uri="{FF2B5EF4-FFF2-40B4-BE49-F238E27FC236}">
                <a16:creationId xmlns:a16="http://schemas.microsoft.com/office/drawing/2014/main" id="{AE8D63EF-DBEC-4C43-9AAA-8F6CFE3F07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720" r="2181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F6B0D-333E-474F-AE2D-D6C5403E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51DE-81B3-4FAB-BAD3-930C4DA74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are notifications of what is happened on the Write Model</a:t>
            </a:r>
          </a:p>
          <a:p>
            <a:r>
              <a:rPr lang="en-US" dirty="0"/>
              <a:t>Expressed in Past Tense “Cruise Created”                     </a:t>
            </a:r>
          </a:p>
          <a:p>
            <a:r>
              <a:rPr lang="en-US" dirty="0"/>
              <a:t>They cannot change the state of the Write Model              </a:t>
            </a:r>
          </a:p>
          <a:p>
            <a:r>
              <a:rPr lang="en-US" dirty="0"/>
              <a:t>Contains all data changed by the Write Model                 </a:t>
            </a:r>
          </a:p>
          <a:p>
            <a:r>
              <a:rPr lang="en-US" dirty="0"/>
              <a:t>They can be spread through a Bus with Topics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075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Events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8E536-ACAE-42FB-9FD8-E402CC05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60" y="2319712"/>
            <a:ext cx="2581635" cy="1105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0B77F-9D68-4A6E-B69A-F11F4479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379" y="3732120"/>
            <a:ext cx="2667372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pen&#10;&#10;Description automatically generated">
            <a:extLst>
              <a:ext uri="{FF2B5EF4-FFF2-40B4-BE49-F238E27FC236}">
                <a16:creationId xmlns:a16="http://schemas.microsoft.com/office/drawing/2014/main" id="{E6540011-07C1-47F4-B1B1-663F689B4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384" r="-1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169F4E-ACFF-41AE-992E-3544DD73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Write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132B-06B0-466A-8BC1-A478AF2FE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store the data in the easiest possible form </a:t>
            </a:r>
            <a:r>
              <a:rPr lang="en-US"/>
              <a:t>for writing </a:t>
            </a:r>
            <a:r>
              <a:rPr lang="en-US" dirty="0"/>
              <a:t>purposes</a:t>
            </a:r>
          </a:p>
          <a:p>
            <a:r>
              <a:rPr lang="en-US" dirty="0"/>
              <a:t>Usually is stored serialized in a Key-Value Store, wrapped by what I call here “Entity Storage”</a:t>
            </a:r>
          </a:p>
          <a:p>
            <a:r>
              <a:rPr lang="en-US" dirty="0"/>
              <a:t>Should contain all the data needed to validate semantically the customer requests</a:t>
            </a:r>
          </a:p>
          <a:p>
            <a:r>
              <a:rPr lang="en-US" dirty="0"/>
              <a:t>Can live as a separate entity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4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Write Model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D68CF-AB90-4D3C-A57B-906A228B7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9" y="1395094"/>
            <a:ext cx="3057952" cy="4572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B115DD-5B81-4944-A6EB-1A06B2AF9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832" y="3374882"/>
            <a:ext cx="359142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0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3185FFA9-C3DD-4926-B3FF-C3868AFC4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702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F6ABF-6A0D-4287-BD8C-9BF1A0BC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4263-7114-4916-B390-264229602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Expressed in imperative like “Create Cruise”    </a:t>
            </a:r>
          </a:p>
          <a:p>
            <a:r>
              <a:rPr lang="en-US" dirty="0"/>
              <a:t>Contains all the data needed to execute a request applied to the existing write model</a:t>
            </a:r>
          </a:p>
          <a:p>
            <a:r>
              <a:rPr lang="en-US" dirty="0"/>
              <a:t>To ease the implementation should be Idempotent: can be applied multiple time producing the same result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68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Command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08AFA-A331-4ECD-9FD8-F5444612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7" y="1646496"/>
            <a:ext cx="3353268" cy="1943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15365-0FBF-4807-AB2F-6C2C10B4B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77" y="3736810"/>
            <a:ext cx="382005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4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indoor, car, sitting, table&#10;&#10;Description automatically generated">
            <a:extLst>
              <a:ext uri="{FF2B5EF4-FFF2-40B4-BE49-F238E27FC236}">
                <a16:creationId xmlns:a16="http://schemas.microsoft.com/office/drawing/2014/main" id="{AA3C7C9C-2B88-4CB7-A389-4657F67C5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25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F4571-22B7-4135-AAB7-AF5C2F1B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T02: The Command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615E-3803-458A-86F0-BEAE9B555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Receive the requests from in form of Command objects</a:t>
            </a:r>
          </a:p>
          <a:p>
            <a:r>
              <a:rPr lang="en-US" dirty="0"/>
              <a:t>Is the only entry point to access the Aggregate Root  </a:t>
            </a:r>
          </a:p>
          <a:p>
            <a:r>
              <a:rPr lang="en-US" dirty="0"/>
              <a:t>Is responsible for all infrastructure-related deeds</a:t>
            </a:r>
          </a:p>
          <a:p>
            <a:r>
              <a:rPr lang="en-US" dirty="0"/>
              <a:t>Prepare the additional data for the Command Methods that he invokes</a:t>
            </a:r>
          </a:p>
          <a:p>
            <a:r>
              <a:rPr lang="en-US" dirty="0"/>
              <a:t>Mostly equivalent to the MVC controller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295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T02: The Command Handler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7FE60-B7C2-4ADE-B799-87D6F616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56" y="1760811"/>
            <a:ext cx="527758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0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sitting, woman&#10;&#10;Description automatically generated">
            <a:extLst>
              <a:ext uri="{FF2B5EF4-FFF2-40B4-BE49-F238E27FC236}">
                <a16:creationId xmlns:a16="http://schemas.microsoft.com/office/drawing/2014/main" id="{201B4C18-BE6F-4E2B-BE2D-620CF6C32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2" r="3448" b="54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BBEDE-33B0-4466-A57D-EFA0B968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Read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B1283-98CB-413D-AD5D-C56DEE860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118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yellow school bus driving down a street&#10;&#10;Description automatically generated">
            <a:extLst>
              <a:ext uri="{FF2B5EF4-FFF2-40B4-BE49-F238E27FC236}">
                <a16:creationId xmlns:a16="http://schemas.microsoft.com/office/drawing/2014/main" id="{2604553D-C3B1-4499-A80C-B107CE978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941" r="1295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3FB58-16C8-4DC1-9570-A35FE75E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T03: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F1FD-A5B8-4589-8574-AA49DAEC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introduce the concept of Bus to</a:t>
            </a:r>
          </a:p>
          <a:p>
            <a:pPr lvl="1"/>
            <a:r>
              <a:rPr lang="en-US" dirty="0"/>
              <a:t>Send event to “external” systems and</a:t>
            </a:r>
          </a:p>
          <a:p>
            <a:pPr lvl="1"/>
            <a:r>
              <a:rPr lang="en-US" dirty="0"/>
              <a:t>Send command to Command Handlers</a:t>
            </a:r>
          </a:p>
          <a:p>
            <a:r>
              <a:rPr lang="en-US" dirty="0"/>
              <a:t>Should handle (at minimum)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r>
              <a:rPr lang="en-US" dirty="0"/>
              <a:t>Queues (if commands are </a:t>
            </a:r>
            <a:r>
              <a:rPr lang="en-US"/>
              <a:t>not idempotent)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675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Content Placeholder 6" descr="A star filled sky&#10;&#10;Description automatically generated">
            <a:extLst>
              <a:ext uri="{FF2B5EF4-FFF2-40B4-BE49-F238E27FC236}">
                <a16:creationId xmlns:a16="http://schemas.microsoft.com/office/drawing/2014/main" id="{C2095EE6-B901-40D2-9D62-E973B6E8D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256" r="6015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68325-C4BE-46FA-839A-C1E48C58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Where it all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33C4-80FB-4661-8379-457C2F73D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Based on CQS from Meyer (1996)</a:t>
            </a:r>
          </a:p>
          <a:p>
            <a:pPr lvl="1"/>
            <a:r>
              <a:rPr lang="en-US" dirty="0"/>
              <a:t>Command Query Separation</a:t>
            </a:r>
          </a:p>
          <a:p>
            <a:pPr lvl="1"/>
            <a:r>
              <a:rPr lang="en-US" dirty="0"/>
              <a:t>For each Entity has a Command Method and a Query Method</a:t>
            </a:r>
          </a:p>
          <a:p>
            <a:r>
              <a:rPr lang="en-US" dirty="0"/>
              <a:t>Defined by Fowler in 2001</a:t>
            </a:r>
          </a:p>
          <a:p>
            <a:pPr lvl="1"/>
            <a:r>
              <a:rPr lang="en-US" dirty="0"/>
              <a:t>Command Query Responsibility Segregation</a:t>
            </a:r>
          </a:p>
          <a:p>
            <a:pPr lvl="1"/>
            <a:r>
              <a:rPr lang="en-US" dirty="0"/>
              <a:t>For each Entity has separate Write and Read Model</a:t>
            </a:r>
          </a:p>
          <a:p>
            <a:endParaRPr lang="en-US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236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T03: Bus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4B921-1E53-440A-AB58-784444AA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60" y="2648370"/>
            <a:ext cx="305795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82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ird, holding, man&#10;&#10;Description automatically generated">
            <a:extLst>
              <a:ext uri="{FF2B5EF4-FFF2-40B4-BE49-F238E27FC236}">
                <a16:creationId xmlns:a16="http://schemas.microsoft.com/office/drawing/2014/main" id="{8336AC30-5E75-4881-B74E-5D6FC5D28D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196" r="1696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C29610-796F-4DDD-838C-8EEE0A50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Read (Query)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54BDE-FFDC-45B8-8157-0D07D7440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Ideally there is one Read Model for each type query    </a:t>
            </a:r>
          </a:p>
          <a:p>
            <a:r>
              <a:rPr lang="en-US" dirty="0"/>
              <a:t>Represents the data in the form easiest to search with </a:t>
            </a:r>
          </a:p>
          <a:p>
            <a:r>
              <a:rPr lang="en-US" dirty="0"/>
              <a:t>It's like a “Materialized View”</a:t>
            </a:r>
          </a:p>
          <a:p>
            <a:r>
              <a:rPr lang="en-US" dirty="0"/>
              <a:t>Usually is a flat table that can be interrogated via simple SELECT (or Projections in NoSQL language)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4542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T04: Read (Query) Model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AACC-8996-4874-AA06-4E043AAD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50" y="2127575"/>
            <a:ext cx="3715268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0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43D2C-1380-418B-834B-8DE5AA822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835" r="734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88E76-14E8-41C1-AA26-973AE86A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2DD5-7B8F-425C-ADE5-F68F2E6CA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build the Read Model                                 </a:t>
            </a:r>
          </a:p>
          <a:p>
            <a:r>
              <a:rPr lang="en-US" dirty="0"/>
              <a:t>The receive events and create a view on data              </a:t>
            </a:r>
          </a:p>
          <a:p>
            <a:r>
              <a:rPr lang="en-US" dirty="0"/>
              <a:t>Are similar to Data Warehouse system but in “Real-Time”</a:t>
            </a:r>
          </a:p>
          <a:p>
            <a:r>
              <a:rPr lang="en-US" dirty="0"/>
              <a:t>They can access external services to enrich the information received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83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392CF-2410-496F-B922-F2D6DD89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50" y="1270000"/>
            <a:ext cx="3180509" cy="475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B8E05-D92A-47CD-BC1C-C55588AF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20" y="2172214"/>
            <a:ext cx="3541585" cy="30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81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A85BDC34-4847-4164-BD98-0AC0ADFBE2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02" r="4406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7CE020-6DD2-42B2-A91D-665DD4D4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The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347B-E15F-4181-AF38-8BB9084DE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Exposes the content of the Read Model</a:t>
            </a:r>
          </a:p>
          <a:p>
            <a:r>
              <a:rPr lang="en-US" dirty="0"/>
              <a:t>They can be “merged” with the Event Handlers</a:t>
            </a:r>
          </a:p>
          <a:p>
            <a:r>
              <a:rPr lang="en-US" dirty="0"/>
              <a:t>Projections and Event Handlers should be the easiest part to write</a:t>
            </a:r>
          </a:p>
          <a:p>
            <a:pPr lvl="1"/>
            <a:r>
              <a:rPr lang="en-US" dirty="0"/>
              <a:t>Perfect to be left to Juniors or external teams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8620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31E02AF-CA9B-4482-9775-77ED6073E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71" r="3126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0C14A-A5D6-46C6-B4E0-362A1E1E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Mythical Real-Time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EA40-35AE-4F9F-B6FF-CE5C3513E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Real-time make sense only within a defined timespan</a:t>
            </a:r>
          </a:p>
          <a:p>
            <a:pPr lvl="1"/>
            <a:r>
              <a:rPr lang="en-US" dirty="0"/>
              <a:t>Real time in railway systems is “in less than 350ms”</a:t>
            </a:r>
          </a:p>
          <a:p>
            <a:r>
              <a:rPr lang="en-US" dirty="0"/>
              <a:t>The usage of bus introduce a delay between the application of the command and the availability of the data: This is the Eventual Consistency</a:t>
            </a:r>
          </a:p>
          <a:p>
            <a:r>
              <a:rPr lang="en-US" dirty="0"/>
              <a:t>The same happens when locking a table for a transaction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211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7629D5E-A53B-494C-8767-210687548F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5902" r="-1" b="27180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0C14A-A5D6-46C6-B4E0-362A1E1E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Eventual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EA40-35AE-4F9F-B6FF-CE5C3513E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Eventual consistency is a consistency model used in distributed computing to achieve high availability that informally guarantees that, if no new updates are made to a given data item, eventually all accesses to that item will return the last updated value.</a:t>
            </a:r>
          </a:p>
          <a:p>
            <a:r>
              <a:rPr lang="en-US" dirty="0"/>
              <a:t>If you can’t afford a “Please re-issue your request” or “Item not available anymore…please </a:t>
            </a:r>
            <a:r>
              <a:rPr lang="en-US"/>
              <a:t>step aside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8253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A picture containing grass, man&#10;&#10;Description automatically generated">
            <a:extLst>
              <a:ext uri="{FF2B5EF4-FFF2-40B4-BE49-F238E27FC236}">
                <a16:creationId xmlns:a16="http://schemas.microsoft.com/office/drawing/2014/main" id="{FF473086-8392-4BE6-BDF1-EBBA74382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016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CF9EA-AC89-4F36-B1D7-9DF7DF6D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Expanding the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20A6E-81D7-4AF8-A1D8-EEE03DA1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4300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large crowd of people&#10;&#10;Description automatically generated">
            <a:extLst>
              <a:ext uri="{FF2B5EF4-FFF2-40B4-BE49-F238E27FC236}">
                <a16:creationId xmlns:a16="http://schemas.microsoft.com/office/drawing/2014/main" id="{37A603FC-0852-4306-9943-FFC994136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616" r="356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T05: Optimistic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Multiple users can send commands to the same Aggregate Root (or multiple commands executions)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This can be handled versioning the AR and send with the Commands the version of the AR used to prepare the command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The Entity Storage will add a Version field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When the expected version matches the storage one item is update and the operation is successful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Else an exception is thrown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056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313DE3-0941-4FEA-8AD2-52C0BE8930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751" r="-1" b="158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4F3E5-6EDF-4B53-BFA6-B9BF6EF8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basic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07D5-9634-47F0-9FFD-1E6465A9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DDD: Increases the Domain concept to Write and Read Models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Actors Model: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Every Domain has its own </a:t>
            </a:r>
            <a:r>
              <a:rPr lang="en-US"/>
              <a:t>independant</a:t>
            </a:r>
            <a:r>
              <a:rPr lang="en-US" dirty="0"/>
              <a:t> storage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The Domain state is changeable and visible by the external environment only through Messages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Microservices: The Read and Write models are isolated services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1639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392CF-2410-496F-B922-F2D6DD89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50" y="1270000"/>
            <a:ext cx="3180509" cy="475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B8E05-D92A-47CD-BC1C-C55588AF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20" y="2172214"/>
            <a:ext cx="3541585" cy="30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38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726D8A2B-CA79-44C4-BF37-DB9BAE8B58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345" r="412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T05: Optimistic locking-Advantages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No need for “real” transactions (and therefore locks)</a:t>
            </a:r>
          </a:p>
          <a:p>
            <a:r>
              <a:rPr lang="en-US" dirty="0"/>
              <a:t>Works atomically</a:t>
            </a:r>
          </a:p>
          <a:p>
            <a:r>
              <a:rPr lang="en-US" dirty="0"/>
              <a:t>Usable even on NoSQL database</a:t>
            </a:r>
          </a:p>
          <a:p>
            <a:r>
              <a:rPr lang="en-US" dirty="0"/>
              <a:t>Easy to implement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0967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8A08-13BC-4C2E-907C-051AF594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T05: Optimistic locking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3AE4958-C3CB-48BB-82CC-76D5F1794E24}"/>
              </a:ext>
            </a:extLst>
          </p:cNvPr>
          <p:cNvGrpSpPr/>
          <p:nvPr/>
        </p:nvGrpSpPr>
        <p:grpSpPr>
          <a:xfrm>
            <a:off x="424282" y="1932939"/>
            <a:ext cx="8346232" cy="4315461"/>
            <a:chOff x="840842" y="1780539"/>
            <a:chExt cx="8346232" cy="431546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ABED4C1-62E4-44FD-839D-39DF359FCFDB}"/>
                </a:ext>
              </a:extLst>
            </p:cNvPr>
            <p:cNvSpPr/>
            <p:nvPr/>
          </p:nvSpPr>
          <p:spPr>
            <a:xfrm>
              <a:off x="840842" y="1780541"/>
              <a:ext cx="3647016" cy="431545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EC579EB-1868-4064-BBBD-2F5C8948C967}"/>
                </a:ext>
              </a:extLst>
            </p:cNvPr>
            <p:cNvSpPr/>
            <p:nvPr/>
          </p:nvSpPr>
          <p:spPr>
            <a:xfrm>
              <a:off x="5540058" y="1780539"/>
              <a:ext cx="3647016" cy="431546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FEC6972-DBE1-4605-8DD5-31E60ECD2B05}"/>
                </a:ext>
              </a:extLst>
            </p:cNvPr>
            <p:cNvSpPr/>
            <p:nvPr/>
          </p:nvSpPr>
          <p:spPr>
            <a:xfrm>
              <a:off x="1434571" y="1930400"/>
              <a:ext cx="2466976" cy="89328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Version: 1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C9E4501-7619-4D21-BAF6-7FBA3AA16966}"/>
                </a:ext>
              </a:extLst>
            </p:cNvPr>
            <p:cNvSpPr/>
            <p:nvPr/>
          </p:nvSpPr>
          <p:spPr>
            <a:xfrm>
              <a:off x="6044618" y="1931511"/>
              <a:ext cx="2637897" cy="889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Version: 1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1CAC03-341C-4BC1-B6EB-6A9BE7E64DA4}"/>
                </a:ext>
              </a:extLst>
            </p:cNvPr>
            <p:cNvSpPr/>
            <p:nvPr/>
          </p:nvSpPr>
          <p:spPr>
            <a:xfrm>
              <a:off x="6044618" y="3428999"/>
              <a:ext cx="2637897" cy="8890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Change to Version 2</a:t>
              </a:r>
            </a:p>
            <a:p>
              <a:pPr algn="ctr"/>
              <a:r>
                <a:rPr lang="en-US" dirty="0"/>
                <a:t>Update with Version 1</a:t>
              </a:r>
            </a:p>
          </p:txBody>
        </p:sp>
        <p:sp>
          <p:nvSpPr>
            <p:cNvPr id="15" name="Flowchart: Preparation 14">
              <a:extLst>
                <a:ext uri="{FF2B5EF4-FFF2-40B4-BE49-F238E27FC236}">
                  <a16:creationId xmlns:a16="http://schemas.microsoft.com/office/drawing/2014/main" id="{CF196C91-8717-4411-8623-01E6ABCBC049}"/>
                </a:ext>
              </a:extLst>
            </p:cNvPr>
            <p:cNvSpPr/>
            <p:nvPr/>
          </p:nvSpPr>
          <p:spPr>
            <a:xfrm>
              <a:off x="1434572" y="3429000"/>
              <a:ext cx="2466974" cy="895350"/>
            </a:xfrm>
            <a:prstGeom prst="flowChartPreparat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Compare Versions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3061569-E672-4178-ACF0-D6951EB20C82}"/>
                </a:ext>
              </a:extLst>
            </p:cNvPr>
            <p:cNvSpPr/>
            <p:nvPr/>
          </p:nvSpPr>
          <p:spPr>
            <a:xfrm>
              <a:off x="6080603" y="4883941"/>
              <a:ext cx="2637896" cy="89217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Error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D6ED14F-5F02-4C9E-A654-065198900B32}"/>
                </a:ext>
              </a:extLst>
            </p:cNvPr>
            <p:cNvSpPr/>
            <p:nvPr/>
          </p:nvSpPr>
          <p:spPr>
            <a:xfrm>
              <a:off x="1434571" y="4883941"/>
              <a:ext cx="2466975" cy="89535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Version: 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9DB3032-0CFF-4965-A2BA-23448337337E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3901547" y="2376011"/>
              <a:ext cx="2143071" cy="1033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E20A40-DF57-4435-B21F-32E5A0A192F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7363567" y="2820511"/>
              <a:ext cx="0" cy="608488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3DBB24A-F0B8-4354-A262-7B0CAE362FDE}"/>
                </a:ext>
              </a:extLst>
            </p:cNvPr>
            <p:cNvCxnSpPr>
              <a:cxnSpLocks/>
              <a:stCxn id="13" idx="1"/>
              <a:endCxn id="15" idx="3"/>
            </p:cNvCxnSpPr>
            <p:nvPr/>
          </p:nvCxnSpPr>
          <p:spPr>
            <a:xfrm flipH="1">
              <a:off x="3901546" y="3873499"/>
              <a:ext cx="2143072" cy="3176"/>
            </a:xfrm>
            <a:prstGeom prst="straightConnector1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24F6C05-2461-4898-ABF4-A0FC996AE68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>
              <a:off x="2668059" y="4324350"/>
              <a:ext cx="0" cy="559591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1B26EF4-2E6D-466D-BDF0-B582B4E71E8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3613628" y="4238300"/>
              <a:ext cx="2466975" cy="1091728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6F1CB61-84F1-49F8-BCA3-EC876FFE8A98}"/>
              </a:ext>
            </a:extLst>
          </p:cNvPr>
          <p:cNvSpPr txBox="1"/>
          <p:nvPr/>
        </p:nvSpPr>
        <p:spPr>
          <a:xfrm>
            <a:off x="6167120" y="144402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8923526-9BA0-4E69-B0AB-925A56D7E5C5}"/>
              </a:ext>
            </a:extLst>
          </p:cNvPr>
          <p:cNvSpPr txBox="1"/>
          <p:nvPr/>
        </p:nvSpPr>
        <p:spPr>
          <a:xfrm>
            <a:off x="1432560" y="1431567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13F5E05-91D1-474F-A64C-6EC683E0F3F3}"/>
              </a:ext>
            </a:extLst>
          </p:cNvPr>
          <p:cNvSpPr txBox="1"/>
          <p:nvPr/>
        </p:nvSpPr>
        <p:spPr>
          <a:xfrm>
            <a:off x="4066813" y="2087045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Retrieve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A819033-C296-41A2-97B4-D1BFB8362B6A}"/>
              </a:ext>
            </a:extLst>
          </p:cNvPr>
          <p:cNvSpPr txBox="1"/>
          <p:nvPr/>
        </p:nvSpPr>
        <p:spPr>
          <a:xfrm>
            <a:off x="6929452" y="304807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F523F66-6BF6-4B84-90CF-C191110BC952}"/>
              </a:ext>
            </a:extLst>
          </p:cNvPr>
          <p:cNvSpPr txBox="1"/>
          <p:nvPr/>
        </p:nvSpPr>
        <p:spPr>
          <a:xfrm rot="1541975">
            <a:off x="4036617" y="4647357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Matching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9FDBB1-EC2F-46FE-A898-63A5E0C3C95D}"/>
              </a:ext>
            </a:extLst>
          </p:cNvPr>
          <p:cNvSpPr txBox="1"/>
          <p:nvPr/>
        </p:nvSpPr>
        <p:spPr>
          <a:xfrm>
            <a:off x="4223893" y="365588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Save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B08E09E-7BE1-4F29-AAE4-B3C57C38679E}"/>
              </a:ext>
            </a:extLst>
          </p:cNvPr>
          <p:cNvSpPr txBox="1"/>
          <p:nvPr/>
        </p:nvSpPr>
        <p:spPr>
          <a:xfrm>
            <a:off x="2266609" y="453496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Matching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6438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D6AFDF1-A727-4490-B320-7C561C5926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749" b="1945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1A235-4365-4AD6-9E6C-1C69B0E3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The Invoices and Customer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07AA-2FB3-446A-A3D6-A0CE2E3D0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create Invoices associated with Customers</a:t>
            </a:r>
          </a:p>
          <a:p>
            <a:r>
              <a:rPr lang="en-US" dirty="0"/>
              <a:t>When Emitting an Invoice should store the Billing Address, that could not be changed</a:t>
            </a:r>
          </a:p>
          <a:p>
            <a:r>
              <a:rPr lang="en-US" dirty="0"/>
              <a:t>Invoices and Customers are separated Domains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2279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7559EF34-1909-4584-8243-0AC89F8B97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584" r="-1" b="2341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8B64C-84B6-40CF-9497-710E40E5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AA20-7D28-4BB4-BF2A-D2E312AC8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All external Aggregate Roots (or Crud items) must be referenced by Id                            </a:t>
            </a:r>
          </a:p>
          <a:p>
            <a:r>
              <a:rPr lang="en-US" dirty="0"/>
              <a:t>The Event Handlers can retrieve the linked items data and store it to reduce the Query complexity</a:t>
            </a:r>
          </a:p>
          <a:p>
            <a:r>
              <a:rPr lang="en-US" dirty="0"/>
              <a:t>The Command Handlers will access the proxied services exposed by the other domains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0432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E16A8-DB00-400C-8A3C-C8BB2659B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9" y="2176935"/>
            <a:ext cx="6520560" cy="40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0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furniture, indoor, sitting, wooden&#10;&#10;Description automatically generated">
            <a:extLst>
              <a:ext uri="{FF2B5EF4-FFF2-40B4-BE49-F238E27FC236}">
                <a16:creationId xmlns:a16="http://schemas.microsoft.com/office/drawing/2014/main" id="{E1FF2326-388B-4EFE-BB94-82FB52539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737" r="11155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AE32C-2CF9-41E8-B2D5-16891898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T07: Value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6F02-EDF4-45CF-8E17-22353EC5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 store “invariants” like and Address will be used the Value Object concept                                                          </a:t>
            </a:r>
          </a:p>
          <a:p>
            <a:r>
              <a:rPr lang="en-US" dirty="0"/>
              <a:t>A Value Object is an Object whose Natural Key is the whole object: does not break the rule of referring to external items via Id only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2390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C3AA8-C81F-45C6-BEC1-45CC20FA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6" y="2019678"/>
            <a:ext cx="6447238" cy="281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BA873-873F-456A-BF82-81D0413B4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03" y="4919131"/>
            <a:ext cx="6320508" cy="676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92028-9682-49DD-B152-8EB0B1690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83" y="5807874"/>
            <a:ext cx="5405652" cy="6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18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uilding, scene, library, room&#10;&#10;Description automatically generated">
            <a:extLst>
              <a:ext uri="{FF2B5EF4-FFF2-40B4-BE49-F238E27FC236}">
                <a16:creationId xmlns:a16="http://schemas.microsoft.com/office/drawing/2014/main" id="{C0236D96-F471-4949-8D92-9F1D3634A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161" r="2886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9A988-173E-474C-A7EA-8DEE846B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Warehouse and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2EF1-444B-4D07-8578-CA52C6E42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Identify the Domain of Warehouse allowing to Reserve Items</a:t>
            </a:r>
          </a:p>
          <a:p>
            <a:r>
              <a:rPr lang="en-US" dirty="0"/>
              <a:t>Another Domain will be Payment, or the Payment Process </a:t>
            </a:r>
          </a:p>
          <a:p>
            <a:r>
              <a:rPr lang="en-US" dirty="0"/>
              <a:t>When a Payment is started a request is issued to Reserve Items </a:t>
            </a:r>
          </a:p>
          <a:p>
            <a:r>
              <a:rPr lang="en-US" dirty="0"/>
              <a:t>Contextually a delayed Expire event is issued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739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black and white photo of a train&#10;&#10;Description automatically generated">
            <a:extLst>
              <a:ext uri="{FF2B5EF4-FFF2-40B4-BE49-F238E27FC236}">
                <a16:creationId xmlns:a16="http://schemas.microsoft.com/office/drawing/2014/main" id="{96F6C059-330B-4BD5-A86E-7B00FB2B4C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295" r="15597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A993C-5732-468C-B167-B026CE5B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T08: Local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4BB0-D769-47B8-85B6-CBF77DFB7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idea is to use timeouts to cancel transactions. Like the 2PC</a:t>
            </a:r>
          </a:p>
          <a:p>
            <a:pPr>
              <a:lnSpc>
                <a:spcPct val="90000"/>
              </a:lnSpc>
            </a:pPr>
            <a:r>
              <a:rPr lang="en-US" dirty="0"/>
              <a:t>The Warehouse Domain handles the Expiration of Reservation by itself (probably sending delayed Expiration messages)              </a:t>
            </a:r>
          </a:p>
          <a:p>
            <a:pPr>
              <a:lnSpc>
                <a:spcPct val="90000"/>
              </a:lnSpc>
            </a:pPr>
            <a:r>
              <a:rPr lang="en-US" dirty="0"/>
              <a:t>The Payment Domain, when creating a Payment send a Delayed Expiration message</a:t>
            </a:r>
          </a:p>
          <a:p>
            <a:pPr>
              <a:lnSpc>
                <a:spcPct val="90000"/>
              </a:lnSpc>
            </a:pPr>
            <a:r>
              <a:rPr lang="en-US" dirty="0"/>
              <a:t>If the Expiration arrives with the Payment still reserving the Payment is canceled</a:t>
            </a:r>
          </a:p>
          <a:p>
            <a:pPr>
              <a:lnSpc>
                <a:spcPct val="90000"/>
              </a:lnSpc>
            </a:pPr>
            <a:r>
              <a:rPr lang="en-US" dirty="0"/>
              <a:t>Orchestration driven </a:t>
            </a:r>
            <a:r>
              <a:rPr lang="en-US"/>
              <a:t>by Payment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7943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959B-D5E4-44D9-BCC3-3DEA7488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10K Feet View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DE72504-C629-4057-ADDC-EC55F4231C70}"/>
              </a:ext>
            </a:extLst>
          </p:cNvPr>
          <p:cNvGrpSpPr/>
          <p:nvPr/>
        </p:nvGrpSpPr>
        <p:grpSpPr>
          <a:xfrm>
            <a:off x="566274" y="1930400"/>
            <a:ext cx="8366506" cy="3541316"/>
            <a:chOff x="732529" y="1930400"/>
            <a:chExt cx="8366506" cy="3541316"/>
          </a:xfrm>
        </p:grpSpPr>
        <p:sp>
          <p:nvSpPr>
            <p:cNvPr id="3" name="Flowchart: Magnetic Disk 2">
              <a:extLst>
                <a:ext uri="{FF2B5EF4-FFF2-40B4-BE49-F238E27FC236}">
                  <a16:creationId xmlns:a16="http://schemas.microsoft.com/office/drawing/2014/main" id="{75E9B813-9787-4E07-A9B6-65E4D240F56D}"/>
                </a:ext>
              </a:extLst>
            </p:cNvPr>
            <p:cNvSpPr/>
            <p:nvPr/>
          </p:nvSpPr>
          <p:spPr>
            <a:xfrm>
              <a:off x="1173418" y="1930400"/>
              <a:ext cx="939567" cy="981511"/>
            </a:xfrm>
            <a:prstGeom prst="flowChartMagneticDisk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 Model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ED0F276-3A86-47F3-BC79-CBD85186B84C}"/>
                </a:ext>
              </a:extLst>
            </p:cNvPr>
            <p:cNvSpPr/>
            <p:nvPr/>
          </p:nvSpPr>
          <p:spPr>
            <a:xfrm>
              <a:off x="3993260" y="2109090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Command Handler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778FDE45-1E12-4FC5-8622-AD45C9A82803}"/>
                </a:ext>
              </a:extLst>
            </p:cNvPr>
            <p:cNvSpPr/>
            <p:nvPr/>
          </p:nvSpPr>
          <p:spPr>
            <a:xfrm>
              <a:off x="1095829" y="4490205"/>
              <a:ext cx="939567" cy="981511"/>
            </a:xfrm>
            <a:prstGeom prst="flowChartMagneticDisk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 Model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26147C-D4E7-4E41-BC31-A2185503AEAA}"/>
                </a:ext>
              </a:extLst>
            </p:cNvPr>
            <p:cNvSpPr/>
            <p:nvPr/>
          </p:nvSpPr>
          <p:spPr>
            <a:xfrm>
              <a:off x="2642633" y="3730558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 Handler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46E508-E911-4674-894E-0014353DAEC4}"/>
                </a:ext>
              </a:extLst>
            </p:cNvPr>
            <p:cNvSpPr/>
            <p:nvPr/>
          </p:nvSpPr>
          <p:spPr>
            <a:xfrm>
              <a:off x="6385441" y="1930400"/>
              <a:ext cx="767109" cy="354129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C90238-87E1-4284-A402-9F523B4AA609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H="1">
              <a:off x="5466926" y="2422608"/>
              <a:ext cx="918515" cy="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A0BE17-B200-472C-AC9C-C25903B097CF}"/>
                </a:ext>
              </a:extLst>
            </p:cNvPr>
            <p:cNvCxnSpPr>
              <a:cxnSpLocks/>
              <a:stCxn id="4" idx="1"/>
              <a:endCxn id="3" idx="4"/>
            </p:cNvCxnSpPr>
            <p:nvPr/>
          </p:nvCxnSpPr>
          <p:spPr>
            <a:xfrm flipH="1" flipV="1">
              <a:off x="2112985" y="2421156"/>
              <a:ext cx="1880275" cy="1452"/>
            </a:xfrm>
            <a:prstGeom prst="straightConnector1">
              <a:avLst/>
            </a:prstGeom>
            <a:ln w="5080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C316E2-E84E-448F-A210-D94A7D2C7B79}"/>
                </a:ext>
              </a:extLst>
            </p:cNvPr>
            <p:cNvCxnSpPr>
              <a:cxnSpLocks/>
              <a:stCxn id="4" idx="2"/>
              <a:endCxn id="10" idx="3"/>
            </p:cNvCxnSpPr>
            <p:nvPr/>
          </p:nvCxnSpPr>
          <p:spPr>
            <a:xfrm rot="5400000">
              <a:off x="3769221" y="3083203"/>
              <a:ext cx="1307951" cy="613794"/>
            </a:xfrm>
            <a:prstGeom prst="bentConnector2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22C442-2C8A-40D5-85DD-191D9C3EC677}"/>
                </a:ext>
              </a:extLst>
            </p:cNvPr>
            <p:cNvCxnSpPr>
              <a:cxnSpLocks/>
              <a:stCxn id="10" idx="1"/>
              <a:endCxn id="9" idx="1"/>
            </p:cNvCxnSpPr>
            <p:nvPr/>
          </p:nvCxnSpPr>
          <p:spPr>
            <a:xfrm rot="10800000" flipV="1">
              <a:off x="1565613" y="4044075"/>
              <a:ext cx="1077020" cy="446129"/>
            </a:xfrm>
            <a:prstGeom prst="bentConnector2">
              <a:avLst/>
            </a:prstGeom>
            <a:ln w="508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112214-188F-4E76-8263-F24E46209AF3}"/>
                </a:ext>
              </a:extLst>
            </p:cNvPr>
            <p:cNvSpPr/>
            <p:nvPr/>
          </p:nvSpPr>
          <p:spPr>
            <a:xfrm>
              <a:off x="4116299" y="4667444"/>
              <a:ext cx="1473666" cy="627035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 Engine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9A9816-D384-4282-AE33-7205E5AF6996}"/>
                </a:ext>
              </a:extLst>
            </p:cNvPr>
            <p:cNvCxnSpPr>
              <a:cxnSpLocks/>
              <a:stCxn id="9" idx="4"/>
              <a:endCxn id="37" idx="1"/>
            </p:cNvCxnSpPr>
            <p:nvPr/>
          </p:nvCxnSpPr>
          <p:spPr>
            <a:xfrm>
              <a:off x="2035396" y="4980961"/>
              <a:ext cx="2080903" cy="1"/>
            </a:xfrm>
            <a:prstGeom prst="straightConnector1">
              <a:avLst/>
            </a:prstGeom>
            <a:ln w="508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2FEBA01-3336-4887-8336-C5FCEC3B40E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5589965" y="4980961"/>
              <a:ext cx="795475" cy="1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phic 45" descr="Group of men">
              <a:extLst>
                <a:ext uri="{FF2B5EF4-FFF2-40B4-BE49-F238E27FC236}">
                  <a16:creationId xmlns:a16="http://schemas.microsoft.com/office/drawing/2014/main" id="{02D0EF33-A246-4D39-B246-21A83EE9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84635" y="2932900"/>
              <a:ext cx="914400" cy="914400"/>
            </a:xfrm>
            <a:prstGeom prst="rect">
              <a:avLst/>
            </a:prstGeom>
          </p:spPr>
        </p:pic>
        <p:cxnSp>
          <p:nvCxnSpPr>
            <p:cNvPr id="47" name="Straight Arrow Connector 25">
              <a:extLst>
                <a:ext uri="{FF2B5EF4-FFF2-40B4-BE49-F238E27FC236}">
                  <a16:creationId xmlns:a16="http://schemas.microsoft.com/office/drawing/2014/main" id="{0D34F9E3-2F0A-4145-AED3-A6EDC2A1DF23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16200000" flipV="1">
              <a:off x="7641321" y="1932385"/>
              <a:ext cx="511745" cy="1489285"/>
            </a:xfrm>
            <a:prstGeom prst="bentConnector2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25">
              <a:extLst>
                <a:ext uri="{FF2B5EF4-FFF2-40B4-BE49-F238E27FC236}">
                  <a16:creationId xmlns:a16="http://schemas.microsoft.com/office/drawing/2014/main" id="{E87CF72F-A2A5-4078-806D-97DD0E6D4F1A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7152550" y="3847300"/>
              <a:ext cx="1489285" cy="1133662"/>
            </a:xfrm>
            <a:prstGeom prst="bent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127768-B3A2-47B5-AB4A-A855C36109D4}"/>
                </a:ext>
              </a:extLst>
            </p:cNvPr>
            <p:cNvCxnSpPr/>
            <p:nvPr/>
          </p:nvCxnSpPr>
          <p:spPr>
            <a:xfrm>
              <a:off x="852300" y="3505200"/>
              <a:ext cx="5351460" cy="0"/>
            </a:xfrm>
            <a:prstGeom prst="line">
              <a:avLst/>
            </a:prstGeom>
            <a:ln w="635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377CC5-B7C5-404F-B649-73CCCB742E94}"/>
                </a:ext>
              </a:extLst>
            </p:cNvPr>
            <p:cNvSpPr txBox="1"/>
            <p:nvPr/>
          </p:nvSpPr>
          <p:spPr>
            <a:xfrm>
              <a:off x="7303956" y="2073230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Command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CD3E5D-F392-4E52-B47B-DA6B472495A9}"/>
                </a:ext>
              </a:extLst>
            </p:cNvPr>
            <p:cNvSpPr txBox="1"/>
            <p:nvPr/>
          </p:nvSpPr>
          <p:spPr>
            <a:xfrm rot="16200000">
              <a:off x="4167485" y="2935996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Event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D3034D-CD85-4708-83D7-9189D7637181}"/>
                </a:ext>
              </a:extLst>
            </p:cNvPr>
            <p:cNvSpPr txBox="1"/>
            <p:nvPr/>
          </p:nvSpPr>
          <p:spPr>
            <a:xfrm>
              <a:off x="732529" y="3020768"/>
              <a:ext cx="130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Write Side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692BD1-8A3E-4601-8C7E-CD4A3BACCE32}"/>
                </a:ext>
              </a:extLst>
            </p:cNvPr>
            <p:cNvSpPr txBox="1"/>
            <p:nvPr/>
          </p:nvSpPr>
          <p:spPr>
            <a:xfrm>
              <a:off x="732529" y="3626625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Read Side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7AE486-57BA-4D1C-973B-207720A1ECC8}"/>
                </a:ext>
              </a:extLst>
            </p:cNvPr>
            <p:cNvSpPr txBox="1"/>
            <p:nvPr/>
          </p:nvSpPr>
          <p:spPr>
            <a:xfrm>
              <a:off x="7273464" y="461162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655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T08: Local Distributed Transactions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4C6E6-0896-4EAC-AB8D-98A37409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2" y="2022614"/>
            <a:ext cx="6249323" cy="43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23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arge, different, filled, many&#10;&#10;Description automatically generated">
            <a:extLst>
              <a:ext uri="{FF2B5EF4-FFF2-40B4-BE49-F238E27FC236}">
                <a16:creationId xmlns:a16="http://schemas.microsoft.com/office/drawing/2014/main" id="{0B4B3127-4928-40C7-A8B7-2C6949A71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FCFA-AD92-4844-8BFC-2C341FA9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Crossing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D816-BC19-4DDC-9F34-AB5ECE0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Payment domain is extended with a connection with PayPal</a:t>
            </a:r>
          </a:p>
          <a:p>
            <a:r>
              <a:rPr lang="en-US" dirty="0"/>
              <a:t>The PayPal service is exposed via a Proxy                       </a:t>
            </a:r>
          </a:p>
          <a:p>
            <a:r>
              <a:rPr lang="en-US" dirty="0"/>
              <a:t>When Reservation or PayPal Payment fails the Payment is canceled</a:t>
            </a:r>
          </a:p>
          <a:p>
            <a:r>
              <a:rPr lang="en-US" dirty="0"/>
              <a:t>When the Payment Expire the PayPal Payment is canceled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558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itting, water, star, table&#10;&#10;Description automatically generated">
            <a:extLst>
              <a:ext uri="{FF2B5EF4-FFF2-40B4-BE49-F238E27FC236}">
                <a16:creationId xmlns:a16="http://schemas.microsoft.com/office/drawing/2014/main" id="{DB730C81-1601-45D5-8451-566BC7C4B6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336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D5922-2D43-4FEF-96D1-30F694CE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T09: Worldwide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4429-E13D-4377-ADBA-11BDF93E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PayPal Proxy service is called inside the Command Handler to hide its data from the Aggregate            </a:t>
            </a:r>
          </a:p>
          <a:p>
            <a:r>
              <a:rPr lang="en-US" dirty="0"/>
              <a:t>The PayPal Proxy service will send a message when the payment fails or succeed                               </a:t>
            </a:r>
          </a:p>
          <a:p>
            <a:r>
              <a:rPr lang="en-US" dirty="0"/>
              <a:t>When the Payment expire and no answer exists from PayPal the system tries to cancel the payment compulsively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12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T09: Worldwide Distributed Transactions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BE154-C86E-4F32-B015-C13F73240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96" y="1930400"/>
            <a:ext cx="4718859" cy="45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T09: Worldwide Distributed Transactions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AB44D-A3F1-4924-BA2C-DE4AF233E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30" y="1930400"/>
            <a:ext cx="5773904" cy="43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84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9D50E180-C755-4618-883C-81D9B1C3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6" t="9091" r="1353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02340-472F-4EDE-A1B9-968BF0A2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Red Pill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6836-5D3B-45EF-B49D-D1722F8E8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3894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0D944E15-8938-441C-B3B1-065703F5E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18174" b="6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CFA4E-A882-436B-B0AD-E8A539276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is missing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8C84-1BC1-43F3-94C6-735F3FE6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What we have seen until now is only a toy implementation. Several issues should be addressed e.g. (but not limited to):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Bus failures: in these examples we assume the bus never fails. We should use a subsystem that handles these situations, like a retry policy to send the Events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Messages not sent after the update (may be we should first send messages then </a:t>
            </a:r>
            <a:r>
              <a:rPr lang="en-US" sz="1500">
                <a:solidFill>
                  <a:srgbClr val="FFFFFF"/>
                </a:solidFill>
              </a:rPr>
              <a:t>save the data)</a:t>
            </a: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distributed transactions or better “sagas” would be handled easily with a State Machine. Some Service Bus implementation offers even specific DSLs to ease the solution.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“toxic” messages will be sent typically on the “Dead Letter” queues. Someone should take care of them!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Use only when fitting: an example would be a Tree data structure. Sometimes the effort to build a Domain is simply too big</a:t>
            </a:r>
          </a:p>
        </p:txBody>
      </p:sp>
    </p:spTree>
    <p:extLst>
      <p:ext uri="{BB962C8B-B14F-4D97-AF65-F5344CB8AC3E}">
        <p14:creationId xmlns:p14="http://schemas.microsoft.com/office/powerpoint/2010/main" val="1105891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A55253-C3BF-409D-B909-6FFFEAF66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" r="2" b="19593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927FE6-A55D-4B73-AA85-41590777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Simplest possible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E71FE-C708-469C-8FB6-F2C325CE8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An example from Greg Young of a simple CQRS system to handle a Warehouse, stubs based</a:t>
            </a:r>
          </a:p>
          <a:p>
            <a:r>
              <a:rPr lang="en-US" dirty="0"/>
              <a:t>Extended with</a:t>
            </a:r>
          </a:p>
          <a:p>
            <a:pPr lvl="1"/>
            <a:r>
              <a:rPr lang="en-US" dirty="0"/>
              <a:t>RabbitMQ</a:t>
            </a:r>
          </a:p>
          <a:p>
            <a:pPr lvl="1"/>
            <a:r>
              <a:rPr lang="en-US" dirty="0"/>
              <a:t>MongoDB</a:t>
            </a:r>
          </a:p>
          <a:p>
            <a:pPr lvl="1"/>
            <a:r>
              <a:rPr lang="en-US" dirty="0"/>
              <a:t>AngularJS</a:t>
            </a:r>
          </a:p>
          <a:p>
            <a:r>
              <a:rPr lang="en-US" dirty="0"/>
              <a:t>The new implementation can show a reliable template for a real CQRS application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4387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FC2DCA3F-E91A-4FD7-A445-D145D0D49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9" t="90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1D889-C719-48B4-BED5-AE95E691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133C6-29E3-4402-9C98-088D5CCCC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9672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elf, book, indoor, scene&#10;&#10;Description automatically generated">
            <a:extLst>
              <a:ext uri="{FF2B5EF4-FFF2-40B4-BE49-F238E27FC236}">
                <a16:creationId xmlns:a16="http://schemas.microsoft.com/office/drawing/2014/main" id="{2FBF9F84-AB74-4A8E-8B01-5CFD54A62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1" r="11530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0CC18-3EFE-4B42-81D1-0EA10745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9F63-39A3-4B3D-8483-A4C3FB81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 dirty="0"/>
              <a:t>Eric Evans</a:t>
            </a:r>
            <a:r>
              <a:rPr lang="en-US" sz="1500" dirty="0"/>
              <a:t>, Domain-Driven Design, </a:t>
            </a:r>
            <a:r>
              <a:rPr lang="en-US" sz="1500" i="1" dirty="0"/>
              <a:t>Addison-Wesley, 2003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Jimmy Nilsson</a:t>
            </a:r>
            <a:r>
              <a:rPr lang="en-US" sz="1500" dirty="0"/>
              <a:t>, Applying Domain-Driven Design and Patterns, </a:t>
            </a:r>
            <a:r>
              <a:rPr lang="en-US" sz="1500" i="1" dirty="0"/>
              <a:t>Pearson, 2006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Vaughn Vernon</a:t>
            </a:r>
            <a:r>
              <a:rPr lang="en-US" sz="1500" dirty="0"/>
              <a:t>, Implementing Domain Driven Design, </a:t>
            </a:r>
            <a:r>
              <a:rPr lang="en-US" sz="1500" i="1" dirty="0"/>
              <a:t>Pearson, 2013</a:t>
            </a:r>
          </a:p>
          <a:p>
            <a:pPr>
              <a:lnSpc>
                <a:spcPct val="90000"/>
              </a:lnSpc>
            </a:pPr>
            <a:r>
              <a:rPr lang="en-US" sz="1500" b="1" dirty="0"/>
              <a:t>Greg Young’s Simplest Possible Thing (C#)</a:t>
            </a:r>
            <a:r>
              <a:rPr lang="en-US" sz="1500" dirty="0"/>
              <a:t>, </a:t>
            </a:r>
            <a:r>
              <a:rPr lang="en-US" sz="1500" dirty="0">
                <a:hlinkClick r:id="rId3"/>
              </a:rPr>
              <a:t>https://github.com/gregoryyoung/m-r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b="1" dirty="0"/>
              <a:t>Martin Fowler</a:t>
            </a:r>
            <a:r>
              <a:rPr lang="en-US" sz="1500" dirty="0"/>
              <a:t>, </a:t>
            </a:r>
            <a:r>
              <a:rPr lang="en-US" sz="1500" dirty="0">
                <a:hlinkClick r:id="rId4"/>
              </a:rPr>
              <a:t>https://martinfowler.com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b="1" dirty="0"/>
              <a:t>Jimmy </a:t>
            </a:r>
            <a:r>
              <a:rPr lang="en-US" sz="1500" b="1" dirty="0" err="1"/>
              <a:t>Bogard</a:t>
            </a:r>
            <a:r>
              <a:rPr lang="en-US" sz="1500" dirty="0"/>
              <a:t>, </a:t>
            </a:r>
            <a:r>
              <a:rPr lang="en-US" sz="1500" dirty="0">
                <a:hlinkClick r:id="rId5"/>
              </a:rPr>
              <a:t>https://jimmybogard.com</a:t>
            </a: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47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riding a motorcycle down a dirt road&#10;&#10;Description automatically generated">
            <a:extLst>
              <a:ext uri="{FF2B5EF4-FFF2-40B4-BE49-F238E27FC236}">
                <a16:creationId xmlns:a16="http://schemas.microsoft.com/office/drawing/2014/main" id="{AE128B39-C5BD-4749-BF53-74E694ADD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7" t="3445" r="1142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E53A6-29F3-4D92-BD46-695C6122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Let s’start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C32B-7E7E-4DF7-915B-03E1DD19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173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red brick building&#10;&#10;Description automatically generated">
            <a:extLst>
              <a:ext uri="{FF2B5EF4-FFF2-40B4-BE49-F238E27FC236}">
                <a16:creationId xmlns:a16="http://schemas.microsoft.com/office/drawing/2014/main" id="{DEFD0FAA-D8BC-4EC5-B37B-2CD4937CB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5619" r="1" b="25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CAC56-6E21-4355-89F7-C4D2810E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4F35-A4B5-4430-8933-ABE9591F4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Github: https://github.com/kendarorg       </a:t>
            </a:r>
          </a:p>
          <a:p>
            <a:r>
              <a:rPr lang="en-US"/>
              <a:t>Linkedin: https://linkedin.com/enricodaros </a:t>
            </a:r>
          </a:p>
          <a:p>
            <a:r>
              <a:rPr lang="en-US" dirty="0"/>
              <a:t>E-mail: edr@kendar.org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039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BF678F9-1520-4842-A99D-8BC2C955EC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494" r="13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5E6E-510E-43CF-AE74-7D7801F3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Cruise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1046-7871-422A-9BC7-CCDE34141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Domain in the DDD sense</a:t>
            </a:r>
          </a:p>
          <a:p>
            <a:pPr lvl="1"/>
            <a:r>
              <a:rPr lang="en-US" dirty="0"/>
              <a:t>A business concept that can exist “isolated” from the rest of the world</a:t>
            </a:r>
          </a:p>
          <a:p>
            <a:r>
              <a:rPr lang="en-US" dirty="0"/>
              <a:t>Should create Cruises</a:t>
            </a:r>
          </a:p>
          <a:p>
            <a:r>
              <a:rPr lang="en-US" dirty="0"/>
              <a:t>Should allow to add unique Rooms with a category</a:t>
            </a:r>
          </a:p>
          <a:p>
            <a:r>
              <a:rPr lang="en-US" dirty="0"/>
              <a:t>Should show all the rooms by Cruise/Category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415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tree&#10;&#10;Description automatically generated">
            <a:extLst>
              <a:ext uri="{FF2B5EF4-FFF2-40B4-BE49-F238E27FC236}">
                <a16:creationId xmlns:a16="http://schemas.microsoft.com/office/drawing/2014/main" id="{6F8BF8E3-9AA1-4929-88D5-7E34BD35A6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2" b="53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7188EE-2751-4EE0-B706-DCBE0596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F952-B5AB-47FD-8991-1FA8046E7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Is the main Business Entity                               </a:t>
            </a:r>
          </a:p>
          <a:p>
            <a:r>
              <a:rPr lang="en-US" dirty="0"/>
              <a:t>Given Command Methods produces Events                     </a:t>
            </a:r>
          </a:p>
          <a:p>
            <a:r>
              <a:rPr lang="en-US" dirty="0"/>
              <a:t>Contains all the data needed by the Business Logic        </a:t>
            </a:r>
          </a:p>
          <a:p>
            <a:r>
              <a:rPr lang="en-US" dirty="0"/>
              <a:t>The name comes from the DDD terminology </a:t>
            </a:r>
          </a:p>
          <a:p>
            <a:r>
              <a:rPr lang="en-US" dirty="0"/>
              <a:t>Exposes Command Methods, that generate Events</a:t>
            </a:r>
          </a:p>
          <a:p>
            <a:r>
              <a:rPr lang="en-US" dirty="0"/>
              <a:t>Contains the state that will be written on the Write Model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385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25CA-CB1B-4776-8403-7B355CBC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9" y="1486130"/>
            <a:ext cx="3193808" cy="4762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2F291-0386-4CAD-9452-CDA8967B8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09" y="2533578"/>
            <a:ext cx="2791215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91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matrix image data&quot;">
            <a:extLst>
              <a:ext uri="{FF2B5EF4-FFF2-40B4-BE49-F238E27FC236}">
                <a16:creationId xmlns:a16="http://schemas.microsoft.com/office/drawing/2014/main" id="{369536C2-125B-4F7F-9F6A-C4E2C014A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r="20823" b="-2"/>
          <a:stretch/>
        </p:blipFill>
        <p:spPr bwMode="auto">
          <a:xfrm>
            <a:off x="7002966" y="-1"/>
            <a:ext cx="5189034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7A2BE-E27E-4695-9012-018CD3E3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028159" cy="1320800"/>
          </a:xfrm>
        </p:spPr>
        <p:txBody>
          <a:bodyPr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02690-19BB-471F-BA43-7289FEB76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98" y="1850937"/>
            <a:ext cx="3419952" cy="2095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D2B6E-48F9-4259-BAB2-93C88C881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7" y="3867265"/>
            <a:ext cx="3172268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83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1536</Words>
  <Application>Microsoft Office PowerPoint</Application>
  <PresentationFormat>Widescreen</PresentationFormat>
  <Paragraphs>193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Trebuchet MS</vt:lpstr>
      <vt:lpstr>Wingdings 3</vt:lpstr>
      <vt:lpstr>Facet</vt:lpstr>
      <vt:lpstr>ROAD TO CQRS</vt:lpstr>
      <vt:lpstr>Where it all started</vt:lpstr>
      <vt:lpstr>The basic ideas</vt:lpstr>
      <vt:lpstr>10K Feet View</vt:lpstr>
      <vt:lpstr>Let s’start</vt:lpstr>
      <vt:lpstr>The Cruise Domain</vt:lpstr>
      <vt:lpstr>T01: The Aggregate Root</vt:lpstr>
      <vt:lpstr>T01: The Aggregate Root</vt:lpstr>
      <vt:lpstr>T01: The Aggregate Root</vt:lpstr>
      <vt:lpstr>T01: Events</vt:lpstr>
      <vt:lpstr>T01: Events</vt:lpstr>
      <vt:lpstr>T02: The Write Model</vt:lpstr>
      <vt:lpstr>T02: The Write Model</vt:lpstr>
      <vt:lpstr>T02: The Command</vt:lpstr>
      <vt:lpstr>T02: The Command</vt:lpstr>
      <vt:lpstr>T02: The Command Handler</vt:lpstr>
      <vt:lpstr>T02: The Command Handler</vt:lpstr>
      <vt:lpstr>The Read Model</vt:lpstr>
      <vt:lpstr>T03: Bus</vt:lpstr>
      <vt:lpstr>T03: Bus</vt:lpstr>
      <vt:lpstr>T04: Read (Query) Model</vt:lpstr>
      <vt:lpstr>T04: Read (Query) Model</vt:lpstr>
      <vt:lpstr>T04: Event Handlers</vt:lpstr>
      <vt:lpstr>T04: Event Handlers</vt:lpstr>
      <vt:lpstr>T04: The Projections</vt:lpstr>
      <vt:lpstr>The Mythical Real-Time Db</vt:lpstr>
      <vt:lpstr>Eventual Consistency</vt:lpstr>
      <vt:lpstr>Expanding the view</vt:lpstr>
      <vt:lpstr>T05: Optimistic locking</vt:lpstr>
      <vt:lpstr>T04: Event Handlers</vt:lpstr>
      <vt:lpstr>T05: Optimistic locking-Advantages</vt:lpstr>
      <vt:lpstr>T05: Optimistic locking</vt:lpstr>
      <vt:lpstr>The Invoices and Customer Domains</vt:lpstr>
      <vt:lpstr>T06: Referencing External Domains</vt:lpstr>
      <vt:lpstr>T06: Referencing External Domains</vt:lpstr>
      <vt:lpstr>T07: Value Objects</vt:lpstr>
      <vt:lpstr>T06: Referencing External Domains</vt:lpstr>
      <vt:lpstr>Warehouse and Payments</vt:lpstr>
      <vt:lpstr>T08: Local Distributed Transactions</vt:lpstr>
      <vt:lpstr>T08: Local Distributed Transactions</vt:lpstr>
      <vt:lpstr>Crossing Boundaries</vt:lpstr>
      <vt:lpstr>T09: Worldwide Distributed Transactions</vt:lpstr>
      <vt:lpstr>T09: Worldwide Distributed Transactions</vt:lpstr>
      <vt:lpstr>T09: Worldwide Distributed Transactions</vt:lpstr>
      <vt:lpstr>The Red Pill</vt:lpstr>
      <vt:lpstr>What is missing</vt:lpstr>
      <vt:lpstr>Simplest possible thing</vt:lpstr>
      <vt:lpstr>Thank You!</vt:lpstr>
      <vt:lpstr>References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CQRS</dc:title>
  <dc:creator>e dr</dc:creator>
  <cp:lastModifiedBy>e dr</cp:lastModifiedBy>
  <cp:revision>2</cp:revision>
  <dcterms:created xsi:type="dcterms:W3CDTF">2019-12-09T06:30:18Z</dcterms:created>
  <dcterms:modified xsi:type="dcterms:W3CDTF">2019-12-09T06:35:47Z</dcterms:modified>
</cp:coreProperties>
</file>